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5143500" cx="9144000"/>
  <p:notesSz cx="6858000" cy="9144000"/>
  <p:embeddedFontLst>
    <p:embeddedFont>
      <p:font typeface="Montserrat"/>
      <p:regular r:id="rId21"/>
      <p:bold r:id="rId22"/>
      <p:italic r:id="rId23"/>
      <p:boldItalic r:id="rId24"/>
    </p:embeddedFont>
    <p:embeddedFont>
      <p:font typeface="Lato"/>
      <p:regular r:id="rId25"/>
      <p:bold r:id="rId26"/>
      <p:italic r:id="rId27"/>
      <p:boldItalic r:id="rId28"/>
    </p:embeddedFont>
    <p:embeddedFont>
      <p:font typeface="Average"/>
      <p:regular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Montserrat-bold.fntdata"/><Relationship Id="rId21" Type="http://schemas.openxmlformats.org/officeDocument/2006/relationships/font" Target="fonts/Montserrat-regular.fntdata"/><Relationship Id="rId24" Type="http://schemas.openxmlformats.org/officeDocument/2006/relationships/font" Target="fonts/Montserrat-boldItalic.fntdata"/><Relationship Id="rId23" Type="http://schemas.openxmlformats.org/officeDocument/2006/relationships/font" Target="fonts/Montserrat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Lato-bold.fntdata"/><Relationship Id="rId25" Type="http://schemas.openxmlformats.org/officeDocument/2006/relationships/font" Target="fonts/Lato-regular.fntdata"/><Relationship Id="rId28" Type="http://schemas.openxmlformats.org/officeDocument/2006/relationships/font" Target="fonts/Lato-boldItalic.fntdata"/><Relationship Id="rId27" Type="http://schemas.openxmlformats.org/officeDocument/2006/relationships/font" Target="fonts/Lat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Average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85a3d1aa48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85a3d1aa48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85a3d1aa48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85a3d1aa48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85a3d1ab6d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85a3d1ab6d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85a3d1aa48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85a3d1aa48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85a3d1ab6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85a3d1ab6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1f87997393_0_15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1f87997393_0_15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f87997393_0_7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f87997393_0_7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f87997393_0_8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1f87997393_0_8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f87997393_0_8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1f87997393_0_8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f87997393_0_8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1f87997393_0_8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1f87997393_0_8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1f87997393_0_8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85a3d1aa48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85a3d1aa48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85a3d1aa48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85a3d1aa48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85a3d1aa48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85a3d1aa48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0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Relationship Id="rId6" Type="http://schemas.openxmlformats.org/officeDocument/2006/relationships/slide" Target="/ppt/slides/slide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Google Shape;10;p2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Google Shape;11;p2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2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1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Google Shape;171;p1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1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Google Shape;17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9" name="Google Shape;179;p1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1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Google Shape;20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6" name="Google Shape;206;p14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4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4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4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Google Shape;213;p16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1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7" name="Google Shape;217;p16">
            <a:hlinkClick action="ppaction://hlinksldjump" r:id="rId3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">
            <a:hlinkClick action="ppaction://hlinksldjump" r:id="rId4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6">
            <a:hlinkClick action="ppaction://hlinksldjump" r:id="rId5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6">
            <a:hlinkClick action="ppaction://hlinksldjump" r:id="rId6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9" name="Google Shape;39;p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4" name="Google Shape;64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6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6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6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6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6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1" name="Google Shape;101;p7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8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0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0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1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github.com/gaurav-vision/Recurrent-Neural-Network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colah.github.io/posts/2015-08-Understanding-LSTMs/" TargetMode="External"/><Relationship Id="rId4" Type="http://schemas.openxmlformats.org/officeDocument/2006/relationships/hyperlink" Target="https://machinelearningmastery.com/how-to-develop-lstm-models-for-time-series-forecasting/" TargetMode="External"/><Relationship Id="rId5" Type="http://schemas.openxmlformats.org/officeDocument/2006/relationships/hyperlink" Target="https://www.bioinf.jku.at/publications/older/2604.pdf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slide" Target="/ppt/slides/slide3.xml"/><Relationship Id="rId4" Type="http://schemas.openxmlformats.org/officeDocument/2006/relationships/slide" Target="/ppt/slides/slide4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Long Short Term Memory (LSTM)</a:t>
            </a:r>
            <a:endParaRPr/>
          </a:p>
        </p:txBody>
      </p:sp>
      <p:sp>
        <p:nvSpPr>
          <p:cNvPr id="229" name="Google Shape;229;p17"/>
          <p:cNvSpPr txBox="1"/>
          <p:nvPr>
            <p:ph idx="1" type="subTitle"/>
          </p:nvPr>
        </p:nvSpPr>
        <p:spPr>
          <a:xfrm>
            <a:off x="5083950" y="3924925"/>
            <a:ext cx="3470700" cy="12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By - Gaurav Kumar Yadav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May 23rd, 2020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 3.00PM onwards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26"/>
          <p:cNvSpPr txBox="1"/>
          <p:nvPr>
            <p:ph type="title"/>
          </p:nvPr>
        </p:nvSpPr>
        <p:spPr>
          <a:xfrm>
            <a:off x="1297500" y="393750"/>
            <a:ext cx="6381000" cy="65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Types of RNN </a:t>
            </a:r>
            <a:endParaRPr/>
          </a:p>
        </p:txBody>
      </p:sp>
      <p:sp>
        <p:nvSpPr>
          <p:cNvPr id="300" name="Google Shape;300;p26"/>
          <p:cNvSpPr txBox="1"/>
          <p:nvPr>
            <p:ph idx="1" type="body"/>
          </p:nvPr>
        </p:nvSpPr>
        <p:spPr>
          <a:xfrm>
            <a:off x="294750" y="1488525"/>
            <a:ext cx="8032200" cy="28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Now a days Four types of RNN (LSTM) we are using</a:t>
            </a:r>
            <a:r>
              <a:rPr lang="en-GB" sz="1800"/>
              <a:t> 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800"/>
              <a:t>1- ONE TO ONE  →     one input one output (less </a:t>
            </a:r>
            <a:r>
              <a:rPr lang="en-GB" sz="1800"/>
              <a:t>commonly</a:t>
            </a:r>
            <a:r>
              <a:rPr lang="en-GB" sz="1800"/>
              <a:t> use)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800"/>
              <a:t>2- ONE TO MANY →  Music generation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800"/>
              <a:t>3- MANY TO ONE →    Sentiment analysis (Movie rating)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1800"/>
              <a:t>4- MANY TO MANY → Machine translation , Name entity</a:t>
            </a:r>
            <a:endParaRPr sz="18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7"/>
          <p:cNvSpPr txBox="1"/>
          <p:nvPr>
            <p:ph type="title"/>
          </p:nvPr>
        </p:nvSpPr>
        <p:spPr>
          <a:xfrm>
            <a:off x="1297500" y="393750"/>
            <a:ext cx="6336600" cy="8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Types of RNN </a:t>
            </a:r>
            <a:endParaRPr/>
          </a:p>
        </p:txBody>
      </p:sp>
      <p:sp>
        <p:nvSpPr>
          <p:cNvPr id="306" name="Google Shape;306;p2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07" name="Google Shape;30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29575"/>
            <a:ext cx="9143998" cy="355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28"/>
          <p:cNvSpPr txBox="1"/>
          <p:nvPr>
            <p:ph type="title"/>
          </p:nvPr>
        </p:nvSpPr>
        <p:spPr>
          <a:xfrm>
            <a:off x="1297500" y="393750"/>
            <a:ext cx="7270800" cy="73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Various types of LSTM</a:t>
            </a:r>
            <a:endParaRPr/>
          </a:p>
        </p:txBody>
      </p:sp>
      <p:sp>
        <p:nvSpPr>
          <p:cNvPr id="313" name="Google Shape;313;p28"/>
          <p:cNvSpPr txBox="1"/>
          <p:nvPr>
            <p:ph idx="1" type="body"/>
          </p:nvPr>
        </p:nvSpPr>
        <p:spPr>
          <a:xfrm>
            <a:off x="129225" y="1486175"/>
            <a:ext cx="8322600" cy="290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1- Vanilla LSTM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800"/>
              <a:t>2- Stacked LSTM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800"/>
              <a:t>3- Bidirectional LSTM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800"/>
              <a:t>4- CNN LSTM</a:t>
            </a:r>
            <a:br>
              <a:rPr lang="en-GB" sz="1800"/>
            </a:br>
            <a:r>
              <a:rPr lang="en-GB" sz="1800"/>
              <a:t>5- ConvLSTM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1800"/>
              <a:t>For details you can go through reference -2</a:t>
            </a:r>
            <a:endParaRPr sz="18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29"/>
          <p:cNvSpPr txBox="1"/>
          <p:nvPr>
            <p:ph type="title"/>
          </p:nvPr>
        </p:nvSpPr>
        <p:spPr>
          <a:xfrm>
            <a:off x="1297500" y="393750"/>
            <a:ext cx="7633500" cy="72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Implementation</a:t>
            </a:r>
            <a:r>
              <a:rPr lang="en-GB"/>
              <a:t> of LSTM using keras API on google colab</a:t>
            </a:r>
            <a:endParaRPr/>
          </a:p>
        </p:txBody>
      </p:sp>
      <p:sp>
        <p:nvSpPr>
          <p:cNvPr id="319" name="Google Shape;319;p29"/>
          <p:cNvSpPr txBox="1"/>
          <p:nvPr>
            <p:ph idx="1" type="body"/>
          </p:nvPr>
        </p:nvSpPr>
        <p:spPr>
          <a:xfrm>
            <a:off x="353700" y="1972550"/>
            <a:ext cx="84300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24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https://github.com/gaurav-vision/Recurrent-Neural-Network</a:t>
            </a:r>
            <a:endParaRPr sz="24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0"/>
          <p:cNvSpPr txBox="1"/>
          <p:nvPr>
            <p:ph type="title"/>
          </p:nvPr>
        </p:nvSpPr>
        <p:spPr>
          <a:xfrm>
            <a:off x="1297500" y="393750"/>
            <a:ext cx="7438800" cy="73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References</a:t>
            </a:r>
            <a:endParaRPr/>
          </a:p>
        </p:txBody>
      </p:sp>
      <p:sp>
        <p:nvSpPr>
          <p:cNvPr id="325" name="Google Shape;325;p30"/>
          <p:cNvSpPr txBox="1"/>
          <p:nvPr>
            <p:ph idx="1" type="body"/>
          </p:nvPr>
        </p:nvSpPr>
        <p:spPr>
          <a:xfrm>
            <a:off x="297225" y="1318175"/>
            <a:ext cx="8658600" cy="307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1- </a:t>
            </a:r>
            <a:r>
              <a:rPr lang="en-GB" sz="18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https://colah.github.io/posts/2015-08-Understanding-LSTMs/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800"/>
              <a:t>2-</a:t>
            </a:r>
            <a:r>
              <a:rPr lang="en-GB" sz="18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https://machinelearningmastery.com/how-to-develop-lstm-models-for-time-series-forecasting/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1800"/>
              <a:t>3- </a:t>
            </a:r>
            <a:r>
              <a:rPr lang="en-GB" sz="18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https://www.bioinf.jku.at/publications/older/2604.pdf</a:t>
            </a:r>
            <a:endParaRPr sz="18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31"/>
          <p:cNvSpPr txBox="1"/>
          <p:nvPr>
            <p:ph type="title"/>
          </p:nvPr>
        </p:nvSpPr>
        <p:spPr>
          <a:xfrm>
            <a:off x="0" y="1833775"/>
            <a:ext cx="4347600" cy="69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Thank you!</a:t>
            </a:r>
            <a:endParaRPr sz="4800"/>
          </a:p>
        </p:txBody>
      </p:sp>
      <p:sp>
        <p:nvSpPr>
          <p:cNvPr id="331" name="Google Shape;331;p31"/>
          <p:cNvSpPr txBox="1"/>
          <p:nvPr>
            <p:ph idx="1" type="body"/>
          </p:nvPr>
        </p:nvSpPr>
        <p:spPr>
          <a:xfrm>
            <a:off x="645300" y="2644025"/>
            <a:ext cx="3063300" cy="9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32" name="Google Shape;33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2423" y="271275"/>
            <a:ext cx="4000498" cy="1989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57150" y="2526175"/>
            <a:ext cx="4265775" cy="2435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8"/>
          <p:cNvSpPr txBox="1"/>
          <p:nvPr>
            <p:ph type="title"/>
          </p:nvPr>
        </p:nvSpPr>
        <p:spPr>
          <a:xfrm>
            <a:off x="1297500" y="1132625"/>
            <a:ext cx="7038900" cy="4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Agenda of today</a:t>
            </a:r>
            <a:endParaRPr/>
          </a:p>
        </p:txBody>
      </p:sp>
      <p:sp>
        <p:nvSpPr>
          <p:cNvPr id="235" name="Google Shape;235;p18"/>
          <p:cNvSpPr txBox="1"/>
          <p:nvPr/>
        </p:nvSpPr>
        <p:spPr>
          <a:xfrm>
            <a:off x="1294301" y="2097575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action="ppaction://hlinksldjump" r:id="rId3"/>
              </a:rPr>
              <a:t>Overview</a:t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36" name="Google Shape;236;p18"/>
          <p:cNvSpPr txBox="1"/>
          <p:nvPr/>
        </p:nvSpPr>
        <p:spPr>
          <a:xfrm>
            <a:off x="1294301" y="2423076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action="ppaction://hlinksldjump" r:id="rId4"/>
              </a:rPr>
              <a:t>Understanding the problems</a:t>
            </a: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 with RNN</a:t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7" name="Google Shape;237;p18"/>
          <p:cNvSpPr txBox="1"/>
          <p:nvPr/>
        </p:nvSpPr>
        <p:spPr>
          <a:xfrm>
            <a:off x="1294301" y="2748576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LSTM Objective</a:t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8" name="Google Shape;238;p18"/>
          <p:cNvSpPr txBox="1"/>
          <p:nvPr/>
        </p:nvSpPr>
        <p:spPr>
          <a:xfrm>
            <a:off x="1294301" y="3074077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Features of LSTM</a:t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39" name="Google Shape;239;p18"/>
          <p:cNvSpPr txBox="1"/>
          <p:nvPr/>
        </p:nvSpPr>
        <p:spPr>
          <a:xfrm>
            <a:off x="1294301" y="3399577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40" name="Google Shape;240;p18"/>
          <p:cNvSpPr txBox="1"/>
          <p:nvPr/>
        </p:nvSpPr>
        <p:spPr>
          <a:xfrm>
            <a:off x="1294298" y="3725075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41" name="Google Shape;241;p18"/>
          <p:cNvSpPr txBox="1"/>
          <p:nvPr/>
        </p:nvSpPr>
        <p:spPr>
          <a:xfrm>
            <a:off x="4443276" y="2097575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Types of RNN (LSTM)</a:t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42" name="Google Shape;242;p18"/>
          <p:cNvSpPr txBox="1"/>
          <p:nvPr/>
        </p:nvSpPr>
        <p:spPr>
          <a:xfrm>
            <a:off x="4443276" y="2426100"/>
            <a:ext cx="3018300" cy="140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One to one lstm</a:t>
            </a:r>
            <a:endParaRPr sz="1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One to many lstm</a:t>
            </a:r>
            <a:endParaRPr sz="1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Many to many lstm</a:t>
            </a:r>
            <a:endParaRPr sz="1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Many to one lstm</a:t>
            </a:r>
            <a:endParaRPr sz="1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3" name="Google Shape;243;p18"/>
          <p:cNvSpPr txBox="1"/>
          <p:nvPr/>
        </p:nvSpPr>
        <p:spPr>
          <a:xfrm>
            <a:off x="4443276" y="3725075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Implementation on Jupyter notebook</a:t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Overview</a:t>
            </a:r>
            <a:endParaRPr/>
          </a:p>
        </p:txBody>
      </p:sp>
      <p:sp>
        <p:nvSpPr>
          <p:cNvPr id="249" name="Google Shape;249;p19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Why Recurrent Neural Network?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To learn the </a:t>
            </a:r>
            <a:r>
              <a:rPr lang="en-GB"/>
              <a:t>sequential</a:t>
            </a:r>
            <a:r>
              <a:rPr lang="en-GB"/>
              <a:t> data like Video, </a:t>
            </a:r>
            <a:r>
              <a:rPr lang="en-GB"/>
              <a:t>audio</a:t>
            </a:r>
            <a:r>
              <a:rPr lang="en-GB"/>
              <a:t>, paragraph writing,  music generation, sentiment analysis, language translation from one medium to another medium(google translator).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ANN output does not depend on the previous output, so it is unable to predict correctly to those data where current output is highly dependent on sequence of previous output.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Number of input and output unit can not varies during the testing phase, means if you build a model which take 10 input feature and predict the output as two 0 and 1 (just example), then the output size should not varies during the test time </a:t>
            </a:r>
            <a:r>
              <a:rPr lang="en-GB"/>
              <a:t>whereas</a:t>
            </a:r>
            <a:r>
              <a:rPr lang="en-GB"/>
              <a:t> in RNN (LSTM) it can varies.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Understanding the problems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If RNN were there then why LSTM</a:t>
            </a:r>
            <a:endParaRPr/>
          </a:p>
        </p:txBody>
      </p:sp>
      <p:sp>
        <p:nvSpPr>
          <p:cNvPr id="255" name="Google Shape;255;p20"/>
          <p:cNvSpPr txBox="1"/>
          <p:nvPr/>
        </p:nvSpPr>
        <p:spPr>
          <a:xfrm>
            <a:off x="1297500" y="17436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56" name="Google Shape;256;p20"/>
          <p:cNvSpPr txBox="1"/>
          <p:nvPr>
            <p:ph idx="1" type="body"/>
          </p:nvPr>
        </p:nvSpPr>
        <p:spPr>
          <a:xfrm>
            <a:off x="2030400" y="1743675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During the </a:t>
            </a:r>
            <a:r>
              <a:rPr lang="en-GB">
                <a:solidFill>
                  <a:srgbClr val="FFFFFF"/>
                </a:solidFill>
              </a:rPr>
              <a:t>backpropagation through time due to chain rule of multiplication of the gradient there is high probability that after some multiplication the loss gradient will become either very small , vanish, or </a:t>
            </a:r>
            <a:r>
              <a:rPr lang="en-GB">
                <a:solidFill>
                  <a:srgbClr val="FFFFFF"/>
                </a:solidFill>
              </a:rPr>
              <a:t> very big , explode.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57" name="Google Shape;257;p20"/>
          <p:cNvSpPr txBox="1"/>
          <p:nvPr/>
        </p:nvSpPr>
        <p:spPr>
          <a:xfrm>
            <a:off x="1297500" y="2658481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58" name="Google Shape;258;p20"/>
          <p:cNvSpPr txBox="1"/>
          <p:nvPr>
            <p:ph idx="1" type="body"/>
          </p:nvPr>
        </p:nvSpPr>
        <p:spPr>
          <a:xfrm>
            <a:off x="2030400" y="2658528"/>
            <a:ext cx="5877300" cy="95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The case when gradient explode from certain limit, it will also affect in weight </a:t>
            </a:r>
            <a:r>
              <a:rPr lang="en-GB">
                <a:solidFill>
                  <a:srgbClr val="FFFFFF"/>
                </a:solidFill>
              </a:rPr>
              <a:t>updation of starting layers neuran compare to last layer neurons. To counter this problem we use concept of </a:t>
            </a:r>
            <a:r>
              <a:rPr lang="en-GB">
                <a:solidFill>
                  <a:srgbClr val="FFFF00"/>
                </a:solidFill>
              </a:rPr>
              <a:t>gradient clipping</a:t>
            </a:r>
            <a:r>
              <a:rPr lang="en-GB">
                <a:solidFill>
                  <a:srgbClr val="FFFFFF"/>
                </a:solidFill>
              </a:rPr>
              <a:t>. Where we set a limit, when gradient will cross that limit we clip then or normalize them</a:t>
            </a:r>
            <a:r>
              <a:rPr lang="en-GB">
                <a:solidFill>
                  <a:srgbClr val="FFFFFF"/>
                </a:solidFill>
              </a:rPr>
              <a:t> 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59" name="Google Shape;259;p20"/>
          <p:cNvSpPr txBox="1"/>
          <p:nvPr/>
        </p:nvSpPr>
        <p:spPr>
          <a:xfrm>
            <a:off x="1297500" y="35733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03</a:t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60" name="Google Shape;260;p20"/>
          <p:cNvSpPr txBox="1"/>
          <p:nvPr>
            <p:ph idx="1" type="body"/>
          </p:nvPr>
        </p:nvSpPr>
        <p:spPr>
          <a:xfrm>
            <a:off x="2030400" y="3702607"/>
            <a:ext cx="5877300" cy="127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The most important problem which </a:t>
            </a:r>
            <a:r>
              <a:rPr lang="en-GB">
                <a:solidFill>
                  <a:srgbClr val="FFFFFF"/>
                </a:solidFill>
              </a:rPr>
              <a:t>occur</a:t>
            </a:r>
            <a:r>
              <a:rPr lang="en-GB">
                <a:solidFill>
                  <a:srgbClr val="FFFFFF"/>
                </a:solidFill>
              </a:rPr>
              <a:t> generally because the output of the activation function varies between 0 and 1 or -1 to 1. There is a huge probability that after some multiplication gradient  will reach nearer to zero, and vanish the effect of updation in start layer of neurons weights. This is called </a:t>
            </a:r>
            <a:r>
              <a:rPr lang="en-GB">
                <a:solidFill>
                  <a:srgbClr val="FFFF00"/>
                </a:solidFill>
              </a:rPr>
              <a:t>Vanishing Gradient Problem. </a:t>
            </a:r>
            <a:endParaRPr>
              <a:solidFill>
                <a:srgbClr val="FFFF00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LSTM</a:t>
            </a:r>
            <a:r>
              <a:rPr lang="en-GB"/>
              <a:t> objective</a:t>
            </a:r>
            <a:endParaRPr/>
          </a:p>
        </p:txBody>
      </p:sp>
      <p:sp>
        <p:nvSpPr>
          <p:cNvPr id="266" name="Google Shape;266;p21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To counter or finish the problem of vanishing </a:t>
            </a:r>
            <a:r>
              <a:rPr lang="en-GB"/>
              <a:t>gradient</a:t>
            </a:r>
            <a:r>
              <a:rPr lang="en-GB"/>
              <a:t> we use Long short term memory concept. In which we gate concept to remember the dependencies of the previous layer in the sequence.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It uses </a:t>
            </a:r>
            <a:r>
              <a:rPr lang="en-GB">
                <a:solidFill>
                  <a:srgbClr val="FFFF00"/>
                </a:solidFill>
              </a:rPr>
              <a:t>additive concept </a:t>
            </a:r>
            <a:r>
              <a:rPr lang="en-GB"/>
              <a:t>instead</a:t>
            </a:r>
            <a:r>
              <a:rPr lang="en-GB"/>
              <a:t> of </a:t>
            </a:r>
            <a:r>
              <a:rPr lang="en-GB"/>
              <a:t>multiplication in chain rule.</a:t>
            </a:r>
            <a:r>
              <a:rPr lang="en-GB"/>
              <a:t>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2"/>
          <p:cNvSpPr txBox="1"/>
          <p:nvPr>
            <p:ph type="title"/>
          </p:nvPr>
        </p:nvSpPr>
        <p:spPr>
          <a:xfrm>
            <a:off x="1297500" y="393750"/>
            <a:ext cx="3798900" cy="56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Structure of LSTM</a:t>
            </a:r>
            <a:endParaRPr/>
          </a:p>
        </p:txBody>
      </p:sp>
      <p:sp>
        <p:nvSpPr>
          <p:cNvPr id="272" name="Google Shape;272;p22"/>
          <p:cNvSpPr txBox="1"/>
          <p:nvPr>
            <p:ph idx="1" type="body"/>
          </p:nvPr>
        </p:nvSpPr>
        <p:spPr>
          <a:xfrm>
            <a:off x="0" y="1340600"/>
            <a:ext cx="9144000" cy="30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73" name="Google Shape;27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25" y="1340600"/>
            <a:ext cx="9128475" cy="380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3"/>
          <p:cNvSpPr txBox="1"/>
          <p:nvPr>
            <p:ph type="title"/>
          </p:nvPr>
        </p:nvSpPr>
        <p:spPr>
          <a:xfrm>
            <a:off x="1297500" y="393750"/>
            <a:ext cx="7722000" cy="90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Forget gate</a:t>
            </a:r>
            <a:endParaRPr/>
          </a:p>
        </p:txBody>
      </p:sp>
      <p:sp>
        <p:nvSpPr>
          <p:cNvPr id="279" name="Google Shape;279;p23"/>
          <p:cNvSpPr txBox="1"/>
          <p:nvPr>
            <p:ph idx="1" type="body"/>
          </p:nvPr>
        </p:nvSpPr>
        <p:spPr>
          <a:xfrm>
            <a:off x="221075" y="1547475"/>
            <a:ext cx="8857500" cy="284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80" name="Google Shape;28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24" y="1547475"/>
            <a:ext cx="9141126" cy="284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24"/>
          <p:cNvSpPr txBox="1"/>
          <p:nvPr>
            <p:ph type="title"/>
          </p:nvPr>
        </p:nvSpPr>
        <p:spPr>
          <a:xfrm>
            <a:off x="1297500" y="393750"/>
            <a:ext cx="7560000" cy="74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Input gate and memory cell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24"/>
          <p:cNvSpPr txBox="1"/>
          <p:nvPr>
            <p:ph idx="1" type="body"/>
          </p:nvPr>
        </p:nvSpPr>
        <p:spPr>
          <a:xfrm>
            <a:off x="36900" y="1600778"/>
            <a:ext cx="9070200" cy="3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87" name="Google Shape;28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8208" y="1654050"/>
            <a:ext cx="9152209" cy="2734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25"/>
          <p:cNvSpPr txBox="1"/>
          <p:nvPr>
            <p:ph type="title"/>
          </p:nvPr>
        </p:nvSpPr>
        <p:spPr>
          <a:xfrm>
            <a:off x="1297500" y="393750"/>
            <a:ext cx="7692600" cy="84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Whole parameters used in LSTM</a:t>
            </a:r>
            <a:endParaRPr/>
          </a:p>
        </p:txBody>
      </p:sp>
      <p:sp>
        <p:nvSpPr>
          <p:cNvPr id="293" name="Google Shape;293;p25"/>
          <p:cNvSpPr txBox="1"/>
          <p:nvPr>
            <p:ph idx="1" type="body"/>
          </p:nvPr>
        </p:nvSpPr>
        <p:spPr>
          <a:xfrm>
            <a:off x="1297500" y="1972550"/>
            <a:ext cx="76926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94" name="Google Shape;29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96925"/>
            <a:ext cx="8990100" cy="3610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